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24bed59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4bed59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23afa8d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23afa8d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23afa8db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23afa8db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23afa8db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23afa8db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23ce6553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3ce6553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23afa8dbe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3afa8dbe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20afdf4f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20afdf4f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230b2f3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30b2f3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23afa8db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23afa8db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23afa8db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23afa8db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23afa8db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23afa8db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324bed59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4bed59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20afdf4f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20afdf4f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3afa8db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23afa8d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20afdf4f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0afdf4f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44116d8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4116d8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23ce6553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23ce655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323ce6553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23ce6553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20afdf4f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20afdf4f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23afa8db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23afa8db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24bed592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24bed592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23afa8d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23afa8d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23afa8db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23afa8db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23afa8d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23afa8d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23afa8d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23afa8d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24bed59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4bed59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23ce6553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23ce6553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23ce6553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3ce6553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23ce6553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3ce6553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hyperlink" Target="https://directory.eoportal.org" TargetMode="External"/><Relationship Id="rId6" Type="http://schemas.openxmlformats.org/officeDocument/2006/relationships/hyperlink" Target="https://support.micasense.com/" TargetMode="External"/><Relationship Id="rId7" Type="http://schemas.openxmlformats.org/officeDocument/2006/relationships/hyperlink" Target="https://www.planet.com" TargetMode="External"/><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EnF_ljgk3gk" TargetMode="External"/><Relationship Id="rId4" Type="http://schemas.openxmlformats.org/officeDocument/2006/relationships/image" Target="../media/image31.jpg"/><Relationship Id="rId5" Type="http://schemas.openxmlformats.org/officeDocument/2006/relationships/hyperlink" Target="https://www.youtube.com/watch?time_continue=1&amp;v=EnF_ljgk3g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youtube.com/watch?v=3iaFzafWJQE" TargetMode="External"/><Relationship Id="rId4" Type="http://schemas.openxmlformats.org/officeDocument/2006/relationships/image" Target="../media/image25.jpg"/><Relationship Id="rId5" Type="http://schemas.openxmlformats.org/officeDocument/2006/relationships/hyperlink" Target="https://www.youtube.com/watch?time_continue=1&amp;v=3iaFzafWJQ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rxOMhQwApMc" TargetMode="External"/><Relationship Id="rId4" Type="http://schemas.openxmlformats.org/officeDocument/2006/relationships/image" Target="../media/image21.jpg"/><Relationship Id="rId5" Type="http://schemas.openxmlformats.org/officeDocument/2006/relationships/hyperlink" Target="https://www.youtube.com/watch?time_continue=1&amp;v=rxOMhQwApM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indexdatabase.de/" TargetMode="External"/><Relationship Id="rId4" Type="http://schemas.openxmlformats.org/officeDocument/2006/relationships/image" Target="../media/image23.pn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S-SMic4no-IWArqDLAYYFD6-8VsDVWaO/view" TargetMode="Externa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2.jpg"/><Relationship Id="rId5"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2.jp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earthengine.google.com/timelapse/#v=-12.13065,-59.48626,6.324,latLng&amp;t=0.22" TargetMode="External"/><Relationship Id="rId4" Type="http://schemas.openxmlformats.org/officeDocument/2006/relationships/hyperlink" Target="https://earthengine.google.com/timelapse/#v=44.9488,59.6168,5.607,latLng&amp;t=2.93" TargetMode="External"/><Relationship Id="rId5" Type="http://schemas.openxmlformats.org/officeDocument/2006/relationships/hyperlink" Target="https://earthengine.google.com/timelapse/#v=25.139,55.22207,9.292,latLng&amp;t=0.7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96150" y="1830150"/>
            <a:ext cx="8951700" cy="14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Remote Sensing Image Analysis </a:t>
            </a:r>
            <a:endParaRPr b="1"/>
          </a:p>
          <a:p>
            <a:pPr indent="0" lvl="0" marL="0" rtl="0" algn="ctr">
              <a:spcBef>
                <a:spcPts val="0"/>
              </a:spcBef>
              <a:spcAft>
                <a:spcPts val="0"/>
              </a:spcAft>
              <a:buNone/>
            </a:pPr>
            <a:r>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Formal definition</a:t>
            </a:r>
            <a:endParaRPr b="1"/>
          </a:p>
        </p:txBody>
      </p:sp>
      <p:sp>
        <p:nvSpPr>
          <p:cNvPr id="131" name="Google Shape;131;p22"/>
          <p:cNvSpPr txBox="1"/>
          <p:nvPr/>
        </p:nvSpPr>
        <p:spPr>
          <a:xfrm>
            <a:off x="177750" y="708275"/>
            <a:ext cx="8698500" cy="36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rPr>
              <a:t>“the art, science, and technology of obtaining reliable information about physical objects and the environment, through the process of recording, measuring and interpreting imagery and digital representations of energy patterns derived from noncontact sensor systems”.</a:t>
            </a:r>
            <a:endParaRPr b="1" sz="2400">
              <a:solidFill>
                <a:schemeClr val="dk1"/>
              </a:solidFill>
            </a:endParaRPr>
          </a:p>
          <a:p>
            <a:pPr indent="0" lvl="0" marL="0" rtl="0" algn="l">
              <a:lnSpc>
                <a:spcPct val="115000"/>
              </a:lnSpc>
              <a:spcBef>
                <a:spcPts val="800"/>
              </a:spcBef>
              <a:spcAft>
                <a:spcPts val="0"/>
              </a:spcAft>
              <a:buNone/>
            </a:pPr>
            <a:r>
              <a:t/>
            </a:r>
            <a:endParaRPr b="1" sz="24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i="1" lang="en" sz="1800">
                <a:solidFill>
                  <a:schemeClr val="dk1"/>
                </a:solidFill>
              </a:rPr>
              <a:t>ASPRS adopted a combined formal definition of photogrammetry and remote sensing as (Colwell, 1997)</a:t>
            </a:r>
            <a:endParaRPr i="1" sz="18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endParaRPr>
          </a:p>
          <a:p>
            <a:pPr indent="0" lvl="0" marL="0" rtl="0" algn="l">
              <a:lnSpc>
                <a:spcPct val="115000"/>
              </a:lnSpc>
              <a:spcBef>
                <a:spcPts val="800"/>
              </a:spcBef>
              <a:spcAft>
                <a:spcPts val="800"/>
              </a:spcAft>
              <a:buNone/>
            </a:pPr>
            <a:r>
              <a:t/>
            </a:r>
            <a:endParaRPr b="1"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Interdisciplinary</a:t>
            </a:r>
            <a:endParaRPr b="1"/>
          </a:p>
        </p:txBody>
      </p:sp>
      <p:pic>
        <p:nvPicPr>
          <p:cNvPr id="137" name="Google Shape;137;p23"/>
          <p:cNvPicPr preferRelativeResize="0"/>
          <p:nvPr/>
        </p:nvPicPr>
        <p:blipFill rotWithShape="1">
          <a:blip r:embed="rId3">
            <a:alphaModFix/>
          </a:blip>
          <a:srcRect b="1632" l="0" r="1797" t="0"/>
          <a:stretch/>
        </p:blipFill>
        <p:spPr>
          <a:xfrm>
            <a:off x="526288" y="636225"/>
            <a:ext cx="4877225" cy="4196201"/>
          </a:xfrm>
          <a:prstGeom prst="rect">
            <a:avLst/>
          </a:prstGeom>
          <a:noFill/>
          <a:ln>
            <a:noFill/>
          </a:ln>
        </p:spPr>
      </p:pic>
      <p:sp>
        <p:nvSpPr>
          <p:cNvPr id="138" name="Google Shape;138;p23"/>
          <p:cNvSpPr/>
          <p:nvPr/>
        </p:nvSpPr>
        <p:spPr>
          <a:xfrm>
            <a:off x="437625" y="1166450"/>
            <a:ext cx="1988400" cy="1899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txBox="1"/>
          <p:nvPr/>
        </p:nvSpPr>
        <p:spPr>
          <a:xfrm>
            <a:off x="581850" y="1433075"/>
            <a:ext cx="966600" cy="8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Computer science, Statistics</a:t>
            </a:r>
            <a:endParaRPr/>
          </a:p>
        </p:txBody>
      </p:sp>
      <p:sp>
        <p:nvSpPr>
          <p:cNvPr id="140" name="Google Shape;140;p23"/>
          <p:cNvSpPr txBox="1"/>
          <p:nvPr/>
        </p:nvSpPr>
        <p:spPr>
          <a:xfrm>
            <a:off x="5985975" y="4413300"/>
            <a:ext cx="29790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Adapted from Jensen, ERP, 2006</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Advantages</a:t>
            </a:r>
            <a:endParaRPr b="1"/>
          </a:p>
        </p:txBody>
      </p:sp>
      <p:sp>
        <p:nvSpPr>
          <p:cNvPr id="146" name="Google Shape;146;p24"/>
          <p:cNvSpPr txBox="1"/>
          <p:nvPr/>
        </p:nvSpPr>
        <p:spPr>
          <a:xfrm>
            <a:off x="177750" y="708275"/>
            <a:ext cx="8698500" cy="36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rPr>
              <a:t> “Unobtrusive”: </a:t>
            </a:r>
            <a:r>
              <a:rPr lang="en" sz="2400">
                <a:solidFill>
                  <a:schemeClr val="dk1"/>
                </a:solidFill>
              </a:rPr>
              <a:t>non-destructive measurement to record the energy reflected or emitted by the object of interest without disturbing the system</a:t>
            </a:r>
            <a:endParaRPr sz="24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sz="24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b="1" lang="en" sz="2400">
                <a:solidFill>
                  <a:schemeClr val="dk1"/>
                </a:solidFill>
              </a:rPr>
              <a:t> “Systematic and regular”: </a:t>
            </a:r>
            <a:r>
              <a:rPr lang="en" sz="2400">
                <a:solidFill>
                  <a:schemeClr val="dk1"/>
                </a:solidFill>
              </a:rPr>
              <a:t>E.g. 10 sqm frame covered every 5 days (no sampling no bias introduced in some in situ investigations) </a:t>
            </a:r>
            <a:endParaRPr sz="24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b="1" sz="2400">
              <a:solidFill>
                <a:schemeClr val="dk1"/>
              </a:solidFill>
            </a:endParaRPr>
          </a:p>
          <a:p>
            <a:pPr indent="0" lvl="0" marL="0" rtl="0" algn="l">
              <a:lnSpc>
                <a:spcPct val="115000"/>
              </a:lnSpc>
              <a:spcBef>
                <a:spcPts val="800"/>
              </a:spcBef>
              <a:spcAft>
                <a:spcPts val="800"/>
              </a:spcAft>
              <a:buNone/>
            </a:pPr>
            <a:r>
              <a:t/>
            </a:r>
            <a:endParaRPr b="1"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nvSpPr>
        <p:spPr>
          <a:xfrm>
            <a:off x="0" y="4768800"/>
            <a:ext cx="9144000" cy="3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http://ngm.nationalgeographic.com/2015/11/climate-change/pulse-of-the-planet-text </a:t>
            </a:r>
            <a:endParaRPr sz="1000"/>
          </a:p>
        </p:txBody>
      </p:sp>
      <p:pic>
        <p:nvPicPr>
          <p:cNvPr id="152" name="Google Shape;152;p25"/>
          <p:cNvPicPr preferRelativeResize="0"/>
          <p:nvPr/>
        </p:nvPicPr>
        <p:blipFill>
          <a:blip r:embed="rId3">
            <a:alphaModFix/>
          </a:blip>
          <a:stretch>
            <a:fillRect/>
          </a:stretch>
        </p:blipFill>
        <p:spPr>
          <a:xfrm>
            <a:off x="1962219" y="48300"/>
            <a:ext cx="7085180" cy="4803749"/>
          </a:xfrm>
          <a:prstGeom prst="rect">
            <a:avLst/>
          </a:prstGeom>
          <a:noFill/>
          <a:ln>
            <a:noFill/>
          </a:ln>
        </p:spPr>
      </p:pic>
      <p:sp>
        <p:nvSpPr>
          <p:cNvPr id="153" name="Google Shape;153;p25"/>
          <p:cNvSpPr txBox="1"/>
          <p:nvPr>
            <p:ph idx="4294967295" type="title"/>
          </p:nvPr>
        </p:nvSpPr>
        <p:spPr>
          <a:xfrm>
            <a:off x="0" y="0"/>
            <a:ext cx="22896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Different remote sensing platforms</a:t>
            </a:r>
            <a:endParaRPr b="1"/>
          </a:p>
        </p:txBody>
      </p:sp>
      <p:sp>
        <p:nvSpPr>
          <p:cNvPr id="154" name="Google Shape;154;p25"/>
          <p:cNvSpPr/>
          <p:nvPr/>
        </p:nvSpPr>
        <p:spPr>
          <a:xfrm>
            <a:off x="7937425" y="359925"/>
            <a:ext cx="870900" cy="766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040700" y="2067075"/>
            <a:ext cx="1055100" cy="19038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Sensors/ Cameras</a:t>
            </a:r>
            <a:endParaRPr b="1"/>
          </a:p>
        </p:txBody>
      </p:sp>
      <p:sp>
        <p:nvSpPr>
          <p:cNvPr id="161" name="Google Shape;161;p26"/>
          <p:cNvSpPr txBox="1"/>
          <p:nvPr/>
        </p:nvSpPr>
        <p:spPr>
          <a:xfrm>
            <a:off x="3152325" y="3368450"/>
            <a:ext cx="3345600" cy="9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rPr>
              <a:t>Planet ‘dove’: </a:t>
            </a:r>
            <a:r>
              <a:rPr lang="en" sz="1800">
                <a:solidFill>
                  <a:schemeClr val="dk1"/>
                </a:solidFill>
                <a:highlight>
                  <a:srgbClr val="FFFFFF"/>
                </a:highlight>
              </a:rPr>
              <a:t>10 cm x 10 cm x 30 cm and a mass of ~ 5.8 kg,</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highlight>
                  <a:srgbClr val="FFFFFF"/>
                </a:highlight>
              </a:rPr>
              <a:t>Cost ~ X000 USD (?)</a:t>
            </a:r>
            <a:endParaRPr sz="1800">
              <a:solidFill>
                <a:schemeClr val="dk1"/>
              </a:solidFill>
              <a:highlight>
                <a:srgbClr val="FFFFFF"/>
              </a:highlight>
            </a:endParaRPr>
          </a:p>
        </p:txBody>
      </p:sp>
      <p:pic>
        <p:nvPicPr>
          <p:cNvPr id="162" name="Google Shape;162;p26"/>
          <p:cNvPicPr preferRelativeResize="0"/>
          <p:nvPr/>
        </p:nvPicPr>
        <p:blipFill>
          <a:blip r:embed="rId3">
            <a:alphaModFix/>
          </a:blip>
          <a:stretch>
            <a:fillRect/>
          </a:stretch>
        </p:blipFill>
        <p:spPr>
          <a:xfrm>
            <a:off x="210625" y="1079825"/>
            <a:ext cx="2733350" cy="2186054"/>
          </a:xfrm>
          <a:prstGeom prst="rect">
            <a:avLst/>
          </a:prstGeom>
          <a:noFill/>
          <a:ln>
            <a:noFill/>
          </a:ln>
        </p:spPr>
      </p:pic>
      <p:sp>
        <p:nvSpPr>
          <p:cNvPr id="163" name="Google Shape;163;p26"/>
          <p:cNvSpPr txBox="1"/>
          <p:nvPr/>
        </p:nvSpPr>
        <p:spPr>
          <a:xfrm>
            <a:off x="210625" y="3433650"/>
            <a:ext cx="33456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rPr>
              <a:t>Landsat 8 </a:t>
            </a:r>
            <a:r>
              <a:rPr lang="en" sz="1800">
                <a:solidFill>
                  <a:schemeClr val="dk1"/>
                </a:solidFill>
                <a:highlight>
                  <a:srgbClr val="FFFFFF"/>
                </a:highlight>
              </a:rPr>
              <a:t>~ 1500 kg,</a:t>
            </a:r>
            <a:endParaRPr sz="1800">
              <a:solidFill>
                <a:schemeClr val="dk1"/>
              </a:solidFill>
              <a:highlight>
                <a:srgbClr val="FFFFFF"/>
              </a:highlight>
            </a:endParaRPr>
          </a:p>
          <a:p>
            <a:pPr indent="0" lvl="0" marL="0" rtl="0" algn="l">
              <a:spcBef>
                <a:spcPts val="0"/>
              </a:spcBef>
              <a:spcAft>
                <a:spcPts val="0"/>
              </a:spcAft>
              <a:buNone/>
            </a:pPr>
            <a:r>
              <a:rPr lang="en" sz="1800">
                <a:solidFill>
                  <a:srgbClr val="222222"/>
                </a:solidFill>
                <a:highlight>
                  <a:srgbClr val="FFFFFF"/>
                </a:highlight>
                <a:latin typeface="Roboto"/>
                <a:ea typeface="Roboto"/>
                <a:cs typeface="Roboto"/>
                <a:sym typeface="Roboto"/>
              </a:rPr>
              <a:t>855 million USD</a:t>
            </a:r>
            <a:endParaRPr sz="1800">
              <a:solidFill>
                <a:schemeClr val="dk1"/>
              </a:solidFill>
              <a:highlight>
                <a:srgbClr val="FFFFFF"/>
              </a:highlight>
            </a:endParaRPr>
          </a:p>
        </p:txBody>
      </p:sp>
      <p:pic>
        <p:nvPicPr>
          <p:cNvPr id="164" name="Google Shape;164;p26"/>
          <p:cNvPicPr preferRelativeResize="0"/>
          <p:nvPr/>
        </p:nvPicPr>
        <p:blipFill rotWithShape="1">
          <a:blip r:embed="rId4">
            <a:alphaModFix/>
          </a:blip>
          <a:srcRect b="10979" l="8117" r="53826" t="12132"/>
          <a:stretch/>
        </p:blipFill>
        <p:spPr>
          <a:xfrm>
            <a:off x="6674600" y="1057150"/>
            <a:ext cx="1963396" cy="2231400"/>
          </a:xfrm>
          <a:prstGeom prst="rect">
            <a:avLst/>
          </a:prstGeom>
          <a:noFill/>
          <a:ln>
            <a:noFill/>
          </a:ln>
        </p:spPr>
      </p:pic>
      <p:sp>
        <p:nvSpPr>
          <p:cNvPr id="165" name="Google Shape;165;p26"/>
          <p:cNvSpPr txBox="1"/>
          <p:nvPr/>
        </p:nvSpPr>
        <p:spPr>
          <a:xfrm>
            <a:off x="6674600" y="3368450"/>
            <a:ext cx="2469300" cy="15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rPr>
              <a:t>Parrot Sequoia: </a:t>
            </a:r>
            <a:endParaRPr sz="1800">
              <a:solidFill>
                <a:schemeClr val="dk1"/>
              </a:solidFill>
              <a:highlight>
                <a:srgbClr val="FFFFFF"/>
              </a:highlight>
            </a:endParaRPr>
          </a:p>
          <a:p>
            <a:pPr indent="0" lvl="0" marL="0" rtl="0" algn="l">
              <a:spcBef>
                <a:spcPts val="0"/>
              </a:spcBef>
              <a:spcAft>
                <a:spcPts val="0"/>
              </a:spcAft>
              <a:buNone/>
            </a:pPr>
            <a:r>
              <a:rPr lang="en" sz="1800">
                <a:solidFill>
                  <a:schemeClr val="dk1"/>
                </a:solidFill>
                <a:highlight>
                  <a:srgbClr val="FFFFFF"/>
                </a:highlight>
              </a:rPr>
              <a:t>59</a:t>
            </a:r>
            <a:r>
              <a:rPr lang="en" sz="1800">
                <a:solidFill>
                  <a:schemeClr val="dk1"/>
                </a:solidFill>
                <a:highlight>
                  <a:srgbClr val="FFFFFF"/>
                </a:highlight>
              </a:rPr>
              <a:t> mm x 41 mm x 18mm and a mass of ~ 72 gm,</a:t>
            </a:r>
            <a:endParaRPr sz="18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rPr>
              <a:t>Cost ~ 3000 USD</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p:txBody>
      </p:sp>
      <p:sp>
        <p:nvSpPr>
          <p:cNvPr id="166" name="Google Shape;166;p26"/>
          <p:cNvSpPr txBox="1"/>
          <p:nvPr/>
        </p:nvSpPr>
        <p:spPr>
          <a:xfrm>
            <a:off x="0" y="4782400"/>
            <a:ext cx="58974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5"/>
              </a:rPr>
              <a:t>https://directory.eoportal.org</a:t>
            </a:r>
            <a:r>
              <a:rPr lang="en" sz="1000"/>
              <a:t>; </a:t>
            </a:r>
            <a:r>
              <a:rPr lang="en" sz="1000" u="sng">
                <a:solidFill>
                  <a:schemeClr val="hlink"/>
                </a:solidFill>
                <a:hlinkClick r:id="rId6"/>
              </a:rPr>
              <a:t>https://support.micasense.com/</a:t>
            </a:r>
            <a:r>
              <a:rPr lang="en" sz="1000"/>
              <a:t> ; </a:t>
            </a:r>
            <a:r>
              <a:rPr lang="en" sz="1000" u="sng">
                <a:solidFill>
                  <a:schemeClr val="hlink"/>
                </a:solidFill>
                <a:hlinkClick r:id="rId7"/>
              </a:rPr>
              <a:t>https://www.planet.com</a:t>
            </a:r>
            <a:r>
              <a:rPr lang="en" sz="1000"/>
              <a:t> </a:t>
            </a:r>
            <a:endParaRPr sz="1000"/>
          </a:p>
        </p:txBody>
      </p:sp>
      <p:pic>
        <p:nvPicPr>
          <p:cNvPr id="167" name="Google Shape;167;p26"/>
          <p:cNvPicPr preferRelativeResize="0"/>
          <p:nvPr/>
        </p:nvPicPr>
        <p:blipFill>
          <a:blip r:embed="rId8">
            <a:alphaModFix/>
          </a:blip>
          <a:stretch>
            <a:fillRect/>
          </a:stretch>
        </p:blipFill>
        <p:spPr>
          <a:xfrm>
            <a:off x="3305375" y="1116000"/>
            <a:ext cx="2842564" cy="211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descr="This video is from https://www.futurelearn.com/courses/climate-from-space/ ‘Monitoring Climate from Space’ is a free online course by the European Space Agency (ESA) available on FutureLearn.com&#10;&#10;In this video, Professor Martin Wooster guides us through some of the basic principles used to observe the Earth from space, including a brief description of electromagnetic radiation, ‘passive’ and ‘active’ remote sensing approaches, and the main types of orbit from which satellites can observe the Earth at the necessary spatial and temporal scales.&#10;&#10;At FutureLearn, we want to inspire learning for life. We offer a diverse selection of free, high quality online courses from some of the world's leading universities and other outstanding cultural institutions. Browse all courses and sign up here: http://www.futurelearn.com" id="172" name="Google Shape;172;p27" title="How do you observe the Earth with satellites?">
            <a:hlinkClick r:id="rId3"/>
          </p:cNvPr>
          <p:cNvPicPr preferRelativeResize="0"/>
          <p:nvPr/>
        </p:nvPicPr>
        <p:blipFill>
          <a:blip r:embed="rId4">
            <a:alphaModFix/>
          </a:blip>
          <a:stretch>
            <a:fillRect/>
          </a:stretch>
        </p:blipFill>
        <p:spPr>
          <a:xfrm>
            <a:off x="2218225" y="0"/>
            <a:ext cx="6858000" cy="5143500"/>
          </a:xfrm>
          <a:prstGeom prst="rect">
            <a:avLst/>
          </a:prstGeom>
          <a:noFill/>
          <a:ln>
            <a:noFill/>
          </a:ln>
        </p:spPr>
      </p:pic>
      <p:sp>
        <p:nvSpPr>
          <p:cNvPr id="173" name="Google Shape;173;p27"/>
          <p:cNvSpPr txBox="1"/>
          <p:nvPr>
            <p:ph type="title"/>
          </p:nvPr>
        </p:nvSpPr>
        <p:spPr>
          <a:xfrm>
            <a:off x="0" y="0"/>
            <a:ext cx="22896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a:t>
            </a:r>
            <a:endParaRPr b="1"/>
          </a:p>
          <a:p>
            <a:pPr indent="0" lvl="0" marL="0" rtl="0" algn="l">
              <a:spcBef>
                <a:spcPts val="0"/>
              </a:spcBef>
              <a:spcAft>
                <a:spcPts val="0"/>
              </a:spcAft>
              <a:buNone/>
            </a:pPr>
            <a:r>
              <a:rPr b="1" lang="en"/>
              <a:t>Remote Sensing satellites work</a:t>
            </a:r>
            <a:endParaRPr b="1"/>
          </a:p>
        </p:txBody>
      </p:sp>
      <p:sp>
        <p:nvSpPr>
          <p:cNvPr id="174" name="Google Shape;174;p27"/>
          <p:cNvSpPr txBox="1"/>
          <p:nvPr/>
        </p:nvSpPr>
        <p:spPr>
          <a:xfrm>
            <a:off x="0" y="4569300"/>
            <a:ext cx="2218200" cy="5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sz="1000" u="sng">
                <a:solidFill>
                  <a:schemeClr val="hlink"/>
                </a:solidFill>
                <a:hlinkClick r:id="rId5"/>
              </a:rPr>
              <a:t>https://www.youtube.com/watch?time_continue=1&amp;v=EnF_ljgk3gk</a:t>
            </a:r>
            <a:r>
              <a:rPr lang="en" sz="1000"/>
              <a:t>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0" y="0"/>
            <a:ext cx="25269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Pixel</a:t>
            </a:r>
            <a:endParaRPr b="1"/>
          </a:p>
        </p:txBody>
      </p:sp>
      <p:sp>
        <p:nvSpPr>
          <p:cNvPr id="180" name="Google Shape;180;p28"/>
          <p:cNvSpPr txBox="1"/>
          <p:nvPr/>
        </p:nvSpPr>
        <p:spPr>
          <a:xfrm>
            <a:off x="0" y="4860650"/>
            <a:ext cx="225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Adapted from Jensen, 2007</a:t>
            </a:r>
            <a:endParaRPr sz="1000"/>
          </a:p>
        </p:txBody>
      </p:sp>
      <p:pic>
        <p:nvPicPr>
          <p:cNvPr id="181" name="Google Shape;181;p28"/>
          <p:cNvPicPr preferRelativeResize="0"/>
          <p:nvPr/>
        </p:nvPicPr>
        <p:blipFill>
          <a:blip r:embed="rId3">
            <a:alphaModFix/>
          </a:blip>
          <a:stretch>
            <a:fillRect/>
          </a:stretch>
        </p:blipFill>
        <p:spPr>
          <a:xfrm>
            <a:off x="2476500" y="2228100"/>
            <a:ext cx="4191000" cy="695325"/>
          </a:xfrm>
          <a:prstGeom prst="rect">
            <a:avLst/>
          </a:prstGeom>
          <a:noFill/>
          <a:ln>
            <a:noFill/>
          </a:ln>
        </p:spPr>
      </p:pic>
      <p:sp>
        <p:nvSpPr>
          <p:cNvPr id="182" name="Google Shape;182;p28"/>
          <p:cNvSpPr txBox="1"/>
          <p:nvPr/>
        </p:nvSpPr>
        <p:spPr>
          <a:xfrm>
            <a:off x="199525" y="809200"/>
            <a:ext cx="2859900" cy="11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electromagnetic radiance, L (watts m-2 sr-1; watts per meter squared per steradian) recorded within the IFOV of an optical remote sensing system (pixel)</a:t>
            </a:r>
            <a:endParaRPr/>
          </a:p>
        </p:txBody>
      </p:sp>
      <p:cxnSp>
        <p:nvCxnSpPr>
          <p:cNvPr id="183" name="Google Shape;183;p28"/>
          <p:cNvCxnSpPr>
            <a:stCxn id="182" idx="2"/>
            <a:endCxn id="181" idx="1"/>
          </p:cNvCxnSpPr>
          <p:nvPr/>
        </p:nvCxnSpPr>
        <p:spPr>
          <a:xfrm>
            <a:off x="1629475" y="1928800"/>
            <a:ext cx="846900" cy="647100"/>
          </a:xfrm>
          <a:prstGeom prst="straightConnector1">
            <a:avLst/>
          </a:prstGeom>
          <a:noFill/>
          <a:ln cap="flat" cmpd="sng" w="9525">
            <a:solidFill>
              <a:schemeClr val="dk2"/>
            </a:solidFill>
            <a:prstDash val="solid"/>
            <a:round/>
            <a:headEnd len="med" w="med" type="none"/>
            <a:tailEnd len="med" w="med" type="triangle"/>
          </a:ln>
        </p:spPr>
      </p:cxnSp>
      <p:sp>
        <p:nvSpPr>
          <p:cNvPr id="184" name="Google Shape;184;p28"/>
          <p:cNvSpPr txBox="1"/>
          <p:nvPr/>
        </p:nvSpPr>
        <p:spPr>
          <a:xfrm>
            <a:off x="5064600" y="546425"/>
            <a:ext cx="2052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 y, z location of the pixel and its size (x, y) </a:t>
            </a:r>
            <a:endParaRPr/>
          </a:p>
        </p:txBody>
      </p:sp>
      <p:cxnSp>
        <p:nvCxnSpPr>
          <p:cNvPr id="185" name="Google Shape;185;p28"/>
          <p:cNvCxnSpPr>
            <a:stCxn id="184" idx="2"/>
          </p:cNvCxnSpPr>
          <p:nvPr/>
        </p:nvCxnSpPr>
        <p:spPr>
          <a:xfrm flipH="1">
            <a:off x="4339800" y="1241825"/>
            <a:ext cx="1750800" cy="12459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8"/>
          <p:cNvSpPr txBox="1"/>
          <p:nvPr/>
        </p:nvSpPr>
        <p:spPr>
          <a:xfrm>
            <a:off x="6961450" y="1045450"/>
            <a:ext cx="23736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when and how often the information was acquired</a:t>
            </a:r>
            <a:endParaRPr/>
          </a:p>
        </p:txBody>
      </p:sp>
      <p:cxnSp>
        <p:nvCxnSpPr>
          <p:cNvPr id="187" name="Google Shape;187;p28"/>
          <p:cNvCxnSpPr>
            <a:stCxn id="188" idx="2"/>
          </p:cNvCxnSpPr>
          <p:nvPr/>
        </p:nvCxnSpPr>
        <p:spPr>
          <a:xfrm flipH="1">
            <a:off x="3946350" y="1401450"/>
            <a:ext cx="92100" cy="89790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8"/>
          <p:cNvCxnSpPr>
            <a:stCxn id="186" idx="2"/>
          </p:cNvCxnSpPr>
          <p:nvPr/>
        </p:nvCxnSpPr>
        <p:spPr>
          <a:xfrm flipH="1">
            <a:off x="5143450" y="1692550"/>
            <a:ext cx="3004800" cy="6843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8"/>
          <p:cNvSpPr txBox="1"/>
          <p:nvPr/>
        </p:nvSpPr>
        <p:spPr>
          <a:xfrm>
            <a:off x="3012450" y="281850"/>
            <a:ext cx="2052000" cy="11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wavelength (spectral response measured in various bands or at specific frequencies). </a:t>
            </a:r>
            <a:endParaRPr/>
          </a:p>
        </p:txBody>
      </p:sp>
      <p:sp>
        <p:nvSpPr>
          <p:cNvPr id="190" name="Google Shape;190;p28"/>
          <p:cNvSpPr txBox="1"/>
          <p:nvPr/>
        </p:nvSpPr>
        <p:spPr>
          <a:xfrm>
            <a:off x="299300" y="3750075"/>
            <a:ext cx="3000000" cy="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 of angles that describe the geometric relationships among the radiation source</a:t>
            </a:r>
            <a:endParaRPr/>
          </a:p>
        </p:txBody>
      </p:sp>
      <p:cxnSp>
        <p:nvCxnSpPr>
          <p:cNvPr id="191" name="Google Shape;191;p28"/>
          <p:cNvCxnSpPr>
            <a:stCxn id="190" idx="0"/>
          </p:cNvCxnSpPr>
          <p:nvPr/>
        </p:nvCxnSpPr>
        <p:spPr>
          <a:xfrm flipH="1" rot="10800000">
            <a:off x="1799300" y="2753775"/>
            <a:ext cx="3388500" cy="9963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8"/>
          <p:cNvSpPr txBox="1"/>
          <p:nvPr/>
        </p:nvSpPr>
        <p:spPr>
          <a:xfrm>
            <a:off x="3513975" y="3750075"/>
            <a:ext cx="3000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polarization of back-scattered energy recorded by the sensor</a:t>
            </a:r>
            <a:endParaRPr/>
          </a:p>
        </p:txBody>
      </p:sp>
      <p:cxnSp>
        <p:nvCxnSpPr>
          <p:cNvPr id="193" name="Google Shape;193;p28"/>
          <p:cNvCxnSpPr>
            <a:stCxn id="192" idx="0"/>
          </p:cNvCxnSpPr>
          <p:nvPr/>
        </p:nvCxnSpPr>
        <p:spPr>
          <a:xfrm flipH="1" rot="10800000">
            <a:off x="5013975" y="2709375"/>
            <a:ext cx="695100" cy="10407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8"/>
          <p:cNvSpPr txBox="1"/>
          <p:nvPr/>
        </p:nvSpPr>
        <p:spPr>
          <a:xfrm>
            <a:off x="6407225" y="3392025"/>
            <a:ext cx="2460900" cy="12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radiometric resolution (precision) at which the data (e.g., reflected, emitted, or back-scattered radiation) are recorded </a:t>
            </a:r>
            <a:endParaRPr/>
          </a:p>
        </p:txBody>
      </p:sp>
      <p:cxnSp>
        <p:nvCxnSpPr>
          <p:cNvPr id="195" name="Google Shape;195;p28"/>
          <p:cNvCxnSpPr>
            <a:stCxn id="194" idx="0"/>
          </p:cNvCxnSpPr>
          <p:nvPr/>
        </p:nvCxnSpPr>
        <p:spPr>
          <a:xfrm rot="10800000">
            <a:off x="6418175" y="2687325"/>
            <a:ext cx="1219500" cy="70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3">
            <a:alphaModFix/>
          </a:blip>
          <a:srcRect b="15995" l="954" r="79034" t="13877"/>
          <a:stretch/>
        </p:blipFill>
        <p:spPr>
          <a:xfrm>
            <a:off x="310400" y="177350"/>
            <a:ext cx="1935876" cy="3491825"/>
          </a:xfrm>
          <a:prstGeom prst="rect">
            <a:avLst/>
          </a:prstGeom>
          <a:noFill/>
          <a:ln>
            <a:noFill/>
          </a:ln>
        </p:spPr>
      </p:pic>
      <p:sp>
        <p:nvSpPr>
          <p:cNvPr id="201" name="Google Shape;201;p29"/>
          <p:cNvSpPr txBox="1"/>
          <p:nvPr/>
        </p:nvSpPr>
        <p:spPr>
          <a:xfrm>
            <a:off x="2904300" y="243875"/>
            <a:ext cx="6239700" cy="4411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Spatial</a:t>
            </a:r>
            <a:r>
              <a:rPr lang="en" sz="2000"/>
              <a:t>  size of the field-of-view/ pixel, e.g. 10 x 10 m.</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Spectral  </a:t>
            </a:r>
            <a:r>
              <a:rPr lang="en" sz="2000"/>
              <a:t>number and size of spectral regions the sensor  records data in, e.g. blue, green, red, near-infrared thermal infrared, microwave (radar).</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Temporal </a:t>
            </a:r>
            <a:r>
              <a:rPr lang="en" sz="2000"/>
              <a:t>how often the sensor acquires data, e.g. every 30 days.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Radiometric </a:t>
            </a:r>
            <a:r>
              <a:rPr lang="en" sz="2000"/>
              <a:t>sensitivity of detectors to small differences in</a:t>
            </a:r>
            <a:r>
              <a:rPr lang="en" sz="2000"/>
              <a:t> </a:t>
            </a:r>
            <a:r>
              <a:rPr lang="en" sz="2000"/>
              <a:t>electromagnetic energy.</a:t>
            </a:r>
            <a:endParaRPr sz="2000"/>
          </a:p>
          <a:p>
            <a:pPr indent="0" lvl="0" marL="0" rtl="0" algn="l">
              <a:spcBef>
                <a:spcPts val="0"/>
              </a:spcBef>
              <a:spcAft>
                <a:spcPts val="0"/>
              </a:spcAft>
              <a:buNone/>
            </a:pPr>
            <a:r>
              <a:t/>
            </a:r>
            <a:endParaRPr sz="2000"/>
          </a:p>
        </p:txBody>
      </p:sp>
      <p:pic>
        <p:nvPicPr>
          <p:cNvPr id="202" name="Google Shape;202;p29"/>
          <p:cNvPicPr preferRelativeResize="0"/>
          <p:nvPr/>
        </p:nvPicPr>
        <p:blipFill rotWithShape="1">
          <a:blip r:embed="rId4">
            <a:alphaModFix/>
          </a:blip>
          <a:srcRect b="53993" l="0" r="0" t="0"/>
          <a:stretch/>
        </p:blipFill>
        <p:spPr>
          <a:xfrm>
            <a:off x="102900" y="3760024"/>
            <a:ext cx="2693273" cy="984325"/>
          </a:xfrm>
          <a:prstGeom prst="rect">
            <a:avLst/>
          </a:prstGeom>
          <a:noFill/>
          <a:ln>
            <a:noFill/>
          </a:ln>
        </p:spPr>
      </p:pic>
      <p:sp>
        <p:nvSpPr>
          <p:cNvPr id="203" name="Google Shape;203;p29"/>
          <p:cNvSpPr txBox="1"/>
          <p:nvPr/>
        </p:nvSpPr>
        <p:spPr>
          <a:xfrm>
            <a:off x="7392600" y="4655675"/>
            <a:ext cx="1751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Jensen, ERP, 2006</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0"/>
          <p:cNvPicPr preferRelativeResize="0"/>
          <p:nvPr/>
        </p:nvPicPr>
        <p:blipFill rotWithShape="1">
          <a:blip r:embed="rId3">
            <a:alphaModFix/>
          </a:blip>
          <a:srcRect b="2453" l="40888" r="1391" t="1687"/>
          <a:stretch/>
        </p:blipFill>
        <p:spPr>
          <a:xfrm>
            <a:off x="3857625" y="345775"/>
            <a:ext cx="5158025" cy="4620350"/>
          </a:xfrm>
          <a:prstGeom prst="rect">
            <a:avLst/>
          </a:prstGeom>
          <a:noFill/>
          <a:ln>
            <a:noFill/>
          </a:ln>
        </p:spPr>
      </p:pic>
      <p:sp>
        <p:nvSpPr>
          <p:cNvPr id="209" name="Google Shape;209;p30"/>
          <p:cNvSpPr txBox="1"/>
          <p:nvPr/>
        </p:nvSpPr>
        <p:spPr>
          <a:xfrm>
            <a:off x="0" y="0"/>
            <a:ext cx="43437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rPr>
              <a:t>Spectral Resolution</a:t>
            </a:r>
            <a:endParaRPr b="1" sz="2800">
              <a:solidFill>
                <a:schemeClr val="dk1"/>
              </a:solidFill>
            </a:endParaRPr>
          </a:p>
        </p:txBody>
      </p:sp>
      <p:pic>
        <p:nvPicPr>
          <p:cNvPr id="210" name="Google Shape;210;p30"/>
          <p:cNvPicPr preferRelativeResize="0"/>
          <p:nvPr/>
        </p:nvPicPr>
        <p:blipFill rotWithShape="1">
          <a:blip r:embed="rId4">
            <a:alphaModFix/>
          </a:blip>
          <a:srcRect b="1864" l="1405" r="3010" t="0"/>
          <a:stretch/>
        </p:blipFill>
        <p:spPr>
          <a:xfrm>
            <a:off x="0" y="834475"/>
            <a:ext cx="3732625" cy="3754775"/>
          </a:xfrm>
          <a:prstGeom prst="rect">
            <a:avLst/>
          </a:prstGeom>
          <a:noFill/>
          <a:ln>
            <a:noFill/>
          </a:ln>
        </p:spPr>
      </p:pic>
      <p:sp>
        <p:nvSpPr>
          <p:cNvPr id="211" name="Google Shape;211;p30"/>
          <p:cNvSpPr txBox="1"/>
          <p:nvPr/>
        </p:nvSpPr>
        <p:spPr>
          <a:xfrm>
            <a:off x="0" y="4722300"/>
            <a:ext cx="1751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Jensen, ERP, 2006</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nvSpPr>
        <p:spPr>
          <a:xfrm>
            <a:off x="0" y="0"/>
            <a:ext cx="43437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1"/>
                </a:solidFill>
              </a:rPr>
              <a:t>Spatial</a:t>
            </a:r>
            <a:r>
              <a:rPr b="1" lang="en" sz="2800">
                <a:solidFill>
                  <a:schemeClr val="dk1"/>
                </a:solidFill>
              </a:rPr>
              <a:t> Resolution</a:t>
            </a:r>
            <a:endParaRPr b="1" sz="2800">
              <a:solidFill>
                <a:schemeClr val="dk1"/>
              </a:solidFill>
            </a:endParaRPr>
          </a:p>
        </p:txBody>
      </p:sp>
      <p:pic>
        <p:nvPicPr>
          <p:cNvPr id="217" name="Google Shape;217;p31"/>
          <p:cNvPicPr preferRelativeResize="0"/>
          <p:nvPr/>
        </p:nvPicPr>
        <p:blipFill rotWithShape="1">
          <a:blip r:embed="rId3">
            <a:alphaModFix/>
          </a:blip>
          <a:srcRect b="1700" l="0" r="1826" t="0"/>
          <a:stretch/>
        </p:blipFill>
        <p:spPr>
          <a:xfrm>
            <a:off x="4472900" y="248388"/>
            <a:ext cx="4413375" cy="4646725"/>
          </a:xfrm>
          <a:prstGeom prst="rect">
            <a:avLst/>
          </a:prstGeom>
          <a:noFill/>
          <a:ln>
            <a:noFill/>
          </a:ln>
        </p:spPr>
      </p:pic>
      <p:sp>
        <p:nvSpPr>
          <p:cNvPr id="218" name="Google Shape;218;p31"/>
          <p:cNvSpPr txBox="1"/>
          <p:nvPr/>
        </p:nvSpPr>
        <p:spPr>
          <a:xfrm>
            <a:off x="0" y="4722300"/>
            <a:ext cx="1751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Jensen, ERP, 2006</a:t>
            </a:r>
            <a:endParaRPr>
              <a:solidFill>
                <a:schemeClr val="dk1"/>
              </a:solidFill>
            </a:endParaRPr>
          </a:p>
        </p:txBody>
      </p:sp>
      <p:pic>
        <p:nvPicPr>
          <p:cNvPr id="219" name="Google Shape;219;p31"/>
          <p:cNvPicPr preferRelativeResize="0"/>
          <p:nvPr/>
        </p:nvPicPr>
        <p:blipFill>
          <a:blip r:embed="rId4">
            <a:alphaModFix/>
          </a:blip>
          <a:stretch>
            <a:fillRect/>
          </a:stretch>
        </p:blipFill>
        <p:spPr>
          <a:xfrm>
            <a:off x="175600" y="1006250"/>
            <a:ext cx="4168102" cy="3130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Remote + Sensing</a:t>
            </a:r>
            <a:endParaRPr b="1"/>
          </a:p>
        </p:txBody>
      </p:sp>
      <p:sp>
        <p:nvSpPr>
          <p:cNvPr id="60" name="Google Shape;60;p14"/>
          <p:cNvSpPr txBox="1"/>
          <p:nvPr/>
        </p:nvSpPr>
        <p:spPr>
          <a:xfrm>
            <a:off x="0" y="708275"/>
            <a:ext cx="6870000" cy="4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1800">
                <a:solidFill>
                  <a:schemeClr val="dk1"/>
                </a:solidFill>
              </a:rPr>
              <a:t>How far is remote?</a:t>
            </a:r>
            <a:endParaRPr b="1" sz="1800"/>
          </a:p>
        </p:txBody>
      </p:sp>
      <p:pic>
        <p:nvPicPr>
          <p:cNvPr id="61" name="Google Shape;61;p14"/>
          <p:cNvPicPr preferRelativeResize="0"/>
          <p:nvPr/>
        </p:nvPicPr>
        <p:blipFill>
          <a:blip r:embed="rId3">
            <a:alphaModFix/>
          </a:blip>
          <a:stretch>
            <a:fillRect/>
          </a:stretch>
        </p:blipFill>
        <p:spPr>
          <a:xfrm>
            <a:off x="2158825" y="1199663"/>
            <a:ext cx="4949200" cy="32974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152400" y="152400"/>
            <a:ext cx="8839198" cy="4683834"/>
          </a:xfrm>
          <a:prstGeom prst="rect">
            <a:avLst/>
          </a:prstGeom>
          <a:noFill/>
          <a:ln>
            <a:noFill/>
          </a:ln>
        </p:spPr>
      </p:pic>
      <p:sp>
        <p:nvSpPr>
          <p:cNvPr id="225" name="Google Shape;225;p32"/>
          <p:cNvSpPr txBox="1"/>
          <p:nvPr/>
        </p:nvSpPr>
        <p:spPr>
          <a:xfrm>
            <a:off x="0" y="4860650"/>
            <a:ext cx="225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Jensen 2007</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0" y="0"/>
            <a:ext cx="4199100" cy="5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Spectral Signature</a:t>
            </a:r>
            <a:endParaRPr b="1"/>
          </a:p>
        </p:txBody>
      </p:sp>
      <p:pic>
        <p:nvPicPr>
          <p:cNvPr id="231" name="Google Shape;231;p33"/>
          <p:cNvPicPr preferRelativeResize="0"/>
          <p:nvPr/>
        </p:nvPicPr>
        <p:blipFill>
          <a:blip r:embed="rId3">
            <a:alphaModFix/>
          </a:blip>
          <a:stretch>
            <a:fillRect/>
          </a:stretch>
        </p:blipFill>
        <p:spPr>
          <a:xfrm>
            <a:off x="163375" y="1187050"/>
            <a:ext cx="4130800" cy="2839925"/>
          </a:xfrm>
          <a:prstGeom prst="rect">
            <a:avLst/>
          </a:prstGeom>
          <a:noFill/>
          <a:ln>
            <a:noFill/>
          </a:ln>
        </p:spPr>
      </p:pic>
      <p:pic>
        <p:nvPicPr>
          <p:cNvPr id="232" name="Google Shape;232;p33"/>
          <p:cNvPicPr preferRelativeResize="0"/>
          <p:nvPr/>
        </p:nvPicPr>
        <p:blipFill rotWithShape="1">
          <a:blip r:embed="rId4">
            <a:alphaModFix/>
          </a:blip>
          <a:srcRect b="0" l="0" r="0" t="0"/>
          <a:stretch/>
        </p:blipFill>
        <p:spPr>
          <a:xfrm>
            <a:off x="4502225" y="457600"/>
            <a:ext cx="4545026" cy="4445000"/>
          </a:xfrm>
          <a:prstGeom prst="rect">
            <a:avLst/>
          </a:prstGeom>
          <a:noFill/>
          <a:ln>
            <a:noFill/>
          </a:ln>
        </p:spPr>
      </p:pic>
      <p:sp>
        <p:nvSpPr>
          <p:cNvPr id="233" name="Google Shape;233;p33"/>
          <p:cNvSpPr txBox="1"/>
          <p:nvPr/>
        </p:nvSpPr>
        <p:spPr>
          <a:xfrm>
            <a:off x="0" y="4860650"/>
            <a:ext cx="22554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NASA</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pic>
        <p:nvPicPr>
          <p:cNvPr descr="Did you ever wonder how your camera actually takes a picture? It's all about light - it records the light that objects reflect. This video explores the basic principles used by optical sensors like Landsat, AVIRIS, and other remote sensing sensors to record the things that we can't see with our eyes - like the health of plants on the ground. It explains the basic principles of the electromagnetic spectrum, bands and spectral resolution in data and the uses of spectral data to answer science questions.&#10;&#10;Suggested citation for this video: National Ecological Observatory Network. March 19, 2015. Mapping the Invisible: Introduction to Spectral Remote Sensing [Video file]. Courtesy: Battelle. Retrieved from https://youtu.be/3iaFzafWJQE." id="238" name="Google Shape;238;p34" title="Mapping the Invisible: Introduction to Spectral Remote Sensing">
            <a:hlinkClick r:id="rId3"/>
          </p:cNvPr>
          <p:cNvPicPr preferRelativeResize="0"/>
          <p:nvPr/>
        </p:nvPicPr>
        <p:blipFill>
          <a:blip r:embed="rId4">
            <a:alphaModFix/>
          </a:blip>
          <a:stretch>
            <a:fillRect/>
          </a:stretch>
        </p:blipFill>
        <p:spPr>
          <a:xfrm>
            <a:off x="2286010" y="0"/>
            <a:ext cx="6857980" cy="5143500"/>
          </a:xfrm>
          <a:prstGeom prst="rect">
            <a:avLst/>
          </a:prstGeom>
          <a:noFill/>
          <a:ln>
            <a:noFill/>
          </a:ln>
        </p:spPr>
      </p:pic>
      <p:sp>
        <p:nvSpPr>
          <p:cNvPr id="239" name="Google Shape;239;p34"/>
          <p:cNvSpPr txBox="1"/>
          <p:nvPr>
            <p:ph type="title"/>
          </p:nvPr>
        </p:nvSpPr>
        <p:spPr>
          <a:xfrm>
            <a:off x="0" y="0"/>
            <a:ext cx="22896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optical sensors work</a:t>
            </a:r>
            <a:endParaRPr b="1"/>
          </a:p>
        </p:txBody>
      </p:sp>
      <p:sp>
        <p:nvSpPr>
          <p:cNvPr id="240" name="Google Shape;240;p34"/>
          <p:cNvSpPr txBox="1"/>
          <p:nvPr/>
        </p:nvSpPr>
        <p:spPr>
          <a:xfrm>
            <a:off x="0" y="4569300"/>
            <a:ext cx="2218200" cy="5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sz="1000" u="sng">
                <a:solidFill>
                  <a:schemeClr val="hlink"/>
                </a:solidFill>
                <a:hlinkClick r:id="rId5"/>
              </a:rPr>
              <a:t>https://www.youtube.com/watch?time_continue=1&amp;v=3iaFzafWJQE</a:t>
            </a:r>
            <a:r>
              <a:rPr lang="en" sz="1000"/>
              <a:t> </a:t>
            </a:r>
            <a:r>
              <a:rPr lang="en" sz="1000"/>
              <a:t>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descr="Learn how to understand and derive the NDVI" id="245" name="Google Shape;245;p35" title="NDVI - Normalized Difference Vegetation Index">
            <a:hlinkClick r:id="rId3"/>
          </p:cNvPr>
          <p:cNvPicPr preferRelativeResize="0"/>
          <p:nvPr/>
        </p:nvPicPr>
        <p:blipFill>
          <a:blip r:embed="rId4">
            <a:alphaModFix/>
          </a:blip>
          <a:stretch>
            <a:fillRect/>
          </a:stretch>
        </p:blipFill>
        <p:spPr>
          <a:xfrm>
            <a:off x="2526900" y="123075"/>
            <a:ext cx="6529775" cy="4897344"/>
          </a:xfrm>
          <a:prstGeom prst="rect">
            <a:avLst/>
          </a:prstGeom>
          <a:noFill/>
          <a:ln>
            <a:noFill/>
          </a:ln>
        </p:spPr>
      </p:pic>
      <p:sp>
        <p:nvSpPr>
          <p:cNvPr id="246" name="Google Shape;246;p35"/>
          <p:cNvSpPr txBox="1"/>
          <p:nvPr>
            <p:ph type="title"/>
          </p:nvPr>
        </p:nvSpPr>
        <p:spPr>
          <a:xfrm>
            <a:off x="0" y="0"/>
            <a:ext cx="25269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Vegetation </a:t>
            </a:r>
            <a:endParaRPr b="1"/>
          </a:p>
          <a:p>
            <a:pPr indent="0" lvl="0" marL="0" rtl="0" algn="l">
              <a:spcBef>
                <a:spcPts val="0"/>
              </a:spcBef>
              <a:spcAft>
                <a:spcPts val="0"/>
              </a:spcAft>
              <a:buNone/>
            </a:pPr>
            <a:r>
              <a:rPr b="1" lang="en"/>
              <a:t>Indices</a:t>
            </a:r>
            <a:endParaRPr b="1"/>
          </a:p>
        </p:txBody>
      </p:sp>
      <p:sp>
        <p:nvSpPr>
          <p:cNvPr id="247" name="Google Shape;247;p35"/>
          <p:cNvSpPr txBox="1"/>
          <p:nvPr/>
        </p:nvSpPr>
        <p:spPr>
          <a:xfrm>
            <a:off x="0" y="4569300"/>
            <a:ext cx="2218200" cy="5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sz="1000" u="sng">
                <a:solidFill>
                  <a:schemeClr val="hlink"/>
                </a:solidFill>
                <a:hlinkClick r:id="rId5"/>
              </a:rPr>
              <a:t>https://www.youtube.com/watch?time_continue=1&amp;v=rxOMhQwApMc</a:t>
            </a:r>
            <a:r>
              <a:rPr lang="en" sz="1000"/>
              <a:t> </a:t>
            </a:r>
            <a:r>
              <a:rPr lang="en" sz="1000"/>
              <a:t> </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6"/>
          <p:cNvSpPr txBox="1"/>
          <p:nvPr/>
        </p:nvSpPr>
        <p:spPr>
          <a:xfrm>
            <a:off x="0" y="0"/>
            <a:ext cx="91956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Remote sensing vegetation and other indices</a:t>
            </a:r>
            <a:endParaRPr b="1" sz="2400"/>
          </a:p>
        </p:txBody>
      </p:sp>
      <p:sp>
        <p:nvSpPr>
          <p:cNvPr id="253" name="Google Shape;253;p36"/>
          <p:cNvSpPr txBox="1"/>
          <p:nvPr/>
        </p:nvSpPr>
        <p:spPr>
          <a:xfrm>
            <a:off x="0" y="4538800"/>
            <a:ext cx="81672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 </a:t>
            </a:r>
            <a:r>
              <a:rPr lang="en" sz="1800"/>
              <a:t>detailed list can be found here: </a:t>
            </a:r>
            <a:r>
              <a:rPr lang="en" sz="1800" u="sng">
                <a:solidFill>
                  <a:schemeClr val="hlink"/>
                </a:solidFill>
                <a:hlinkClick r:id="rId3"/>
              </a:rPr>
              <a:t>https://www.indexdatabase.de/</a:t>
            </a:r>
            <a:r>
              <a:rPr lang="en" sz="1800"/>
              <a:t> </a:t>
            </a:r>
            <a:endParaRPr sz="1800"/>
          </a:p>
        </p:txBody>
      </p:sp>
      <p:sp>
        <p:nvSpPr>
          <p:cNvPr id="254" name="Google Shape;254;p36"/>
          <p:cNvSpPr txBox="1"/>
          <p:nvPr/>
        </p:nvSpPr>
        <p:spPr>
          <a:xfrm>
            <a:off x="173775" y="618600"/>
            <a:ext cx="4615200" cy="3412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There are numerous different vegetation indices enhancing different leaf properties (e.g. pigment concentration, water content)</a:t>
            </a:r>
            <a:endParaRPr sz="1800">
              <a:solidFill>
                <a:schemeClr val="dk1"/>
              </a:solidFill>
            </a:endParaRPr>
          </a:p>
          <a:p>
            <a:pPr indent="-342900" lvl="0" marL="457200" rtl="0" algn="l">
              <a:spcBef>
                <a:spcPts val="1000"/>
              </a:spcBef>
              <a:spcAft>
                <a:spcPts val="0"/>
              </a:spcAft>
              <a:buClr>
                <a:schemeClr val="dk1"/>
              </a:buClr>
              <a:buSzPts val="1800"/>
              <a:buChar char="❏"/>
            </a:pPr>
            <a:r>
              <a:rPr lang="en" sz="1800">
                <a:solidFill>
                  <a:schemeClr val="dk1"/>
                </a:solidFill>
              </a:rPr>
              <a:t>Indices with different bands can enhance other surface features also (e.g. water, snow, built-up) </a:t>
            </a:r>
            <a:endParaRPr sz="1800">
              <a:solidFill>
                <a:schemeClr val="dk1"/>
              </a:solidFill>
            </a:endParaRPr>
          </a:p>
          <a:p>
            <a:pPr indent="-342900" lvl="0" marL="457200" rtl="0" algn="l">
              <a:spcBef>
                <a:spcPts val="1000"/>
              </a:spcBef>
              <a:spcAft>
                <a:spcPts val="1000"/>
              </a:spcAft>
              <a:buClr>
                <a:schemeClr val="dk1"/>
              </a:buClr>
              <a:buSzPts val="1800"/>
              <a:buChar char="❏"/>
            </a:pPr>
            <a:r>
              <a:rPr lang="en" sz="1800">
                <a:solidFill>
                  <a:schemeClr val="dk1"/>
                </a:solidFill>
              </a:rPr>
              <a:t>Many of them can be adapted to a selected sensor based on the available bands of sensors (wavelengths) </a:t>
            </a:r>
            <a:endParaRPr sz="1800"/>
          </a:p>
        </p:txBody>
      </p:sp>
      <p:pic>
        <p:nvPicPr>
          <p:cNvPr id="255" name="Google Shape;255;p36"/>
          <p:cNvPicPr preferRelativeResize="0"/>
          <p:nvPr/>
        </p:nvPicPr>
        <p:blipFill rotWithShape="1">
          <a:blip r:embed="rId4">
            <a:alphaModFix/>
          </a:blip>
          <a:srcRect b="0" l="0" r="21685" t="57061"/>
          <a:stretch/>
        </p:blipFill>
        <p:spPr>
          <a:xfrm>
            <a:off x="4749700" y="1869700"/>
            <a:ext cx="4112401" cy="2300689"/>
          </a:xfrm>
          <a:prstGeom prst="rect">
            <a:avLst/>
          </a:prstGeom>
          <a:noFill/>
          <a:ln>
            <a:noFill/>
          </a:ln>
        </p:spPr>
      </p:pic>
      <p:pic>
        <p:nvPicPr>
          <p:cNvPr id="256" name="Google Shape;256;p36"/>
          <p:cNvPicPr preferRelativeResize="0"/>
          <p:nvPr/>
        </p:nvPicPr>
        <p:blipFill rotWithShape="1">
          <a:blip r:embed="rId5">
            <a:alphaModFix/>
          </a:blip>
          <a:srcRect b="51209" l="0" r="21513" t="30142"/>
          <a:stretch/>
        </p:blipFill>
        <p:spPr>
          <a:xfrm>
            <a:off x="4749700" y="560250"/>
            <a:ext cx="4112399" cy="1309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37" title="output.mkv">
            <a:hlinkClick r:id="rId3"/>
          </p:cNvPr>
          <p:cNvPicPr preferRelativeResize="0"/>
          <p:nvPr/>
        </p:nvPicPr>
        <p:blipFill>
          <a:blip r:embed="rId4">
            <a:alphaModFix/>
          </a:blip>
          <a:stretch>
            <a:fillRect/>
          </a:stretch>
        </p:blipFill>
        <p:spPr>
          <a:xfrm>
            <a:off x="1232400" y="0"/>
            <a:ext cx="7030350" cy="5272750"/>
          </a:xfrm>
          <a:prstGeom prst="rect">
            <a:avLst/>
          </a:prstGeom>
          <a:noFill/>
          <a:ln>
            <a:noFill/>
          </a:ln>
        </p:spPr>
      </p:pic>
      <p:sp>
        <p:nvSpPr>
          <p:cNvPr id="262" name="Google Shape;262;p37"/>
          <p:cNvSpPr txBox="1"/>
          <p:nvPr>
            <p:ph type="title"/>
          </p:nvPr>
        </p:nvSpPr>
        <p:spPr>
          <a:xfrm>
            <a:off x="2013650" y="76200"/>
            <a:ext cx="4884000" cy="6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Global NDVI variation, 2017</a:t>
            </a:r>
            <a:endParaRPr b="1">
              <a:solidFill>
                <a:srgbClr val="FFFF00"/>
              </a:solidFill>
            </a:endParaRPr>
          </a:p>
        </p:txBody>
      </p:sp>
      <p:sp>
        <p:nvSpPr>
          <p:cNvPr id="263" name="Google Shape;263;p37"/>
          <p:cNvSpPr txBox="1"/>
          <p:nvPr/>
        </p:nvSpPr>
        <p:spPr>
          <a:xfrm>
            <a:off x="62550" y="3996650"/>
            <a:ext cx="1084200" cy="10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Click on the video to see the transition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2665613" y="152400"/>
            <a:ext cx="5817016" cy="4838699"/>
          </a:xfrm>
          <a:prstGeom prst="rect">
            <a:avLst/>
          </a:prstGeom>
          <a:noFill/>
          <a:ln>
            <a:noFill/>
          </a:ln>
        </p:spPr>
      </p:pic>
      <p:sp>
        <p:nvSpPr>
          <p:cNvPr id="269" name="Google Shape;269;p38"/>
          <p:cNvSpPr txBox="1"/>
          <p:nvPr>
            <p:ph type="title"/>
          </p:nvPr>
        </p:nvSpPr>
        <p:spPr>
          <a:xfrm>
            <a:off x="0" y="0"/>
            <a:ext cx="2289600" cy="22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Finding the ‘best’: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i="1" lang="en" sz="1800"/>
              <a:t>Trade-off between resolution</a:t>
            </a:r>
            <a:endParaRPr b="1" i="1" sz="1800"/>
          </a:p>
        </p:txBody>
      </p:sp>
      <p:sp>
        <p:nvSpPr>
          <p:cNvPr id="270" name="Google Shape;270;p38"/>
          <p:cNvSpPr txBox="1"/>
          <p:nvPr/>
        </p:nvSpPr>
        <p:spPr>
          <a:xfrm>
            <a:off x="-55425" y="4664100"/>
            <a:ext cx="19953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ensen, ERP, 2006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9"/>
          <p:cNvPicPr preferRelativeResize="0"/>
          <p:nvPr/>
        </p:nvPicPr>
        <p:blipFill rotWithShape="1">
          <a:blip r:embed="rId3">
            <a:alphaModFix/>
          </a:blip>
          <a:srcRect b="1429" l="0" r="1293" t="0"/>
          <a:stretch/>
        </p:blipFill>
        <p:spPr>
          <a:xfrm>
            <a:off x="579950" y="125925"/>
            <a:ext cx="7984100" cy="4891649"/>
          </a:xfrm>
          <a:prstGeom prst="rect">
            <a:avLst/>
          </a:prstGeom>
          <a:noFill/>
          <a:ln>
            <a:noFill/>
          </a:ln>
        </p:spPr>
      </p:pic>
      <p:sp>
        <p:nvSpPr>
          <p:cNvPr id="276" name="Google Shape;276;p39"/>
          <p:cNvSpPr txBox="1"/>
          <p:nvPr/>
        </p:nvSpPr>
        <p:spPr>
          <a:xfrm>
            <a:off x="7260750" y="4522750"/>
            <a:ext cx="17514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Jensen, ERP, 2006</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Remote Sensing Image Analysis Workflow</a:t>
            </a:r>
            <a:endParaRPr b="1"/>
          </a:p>
        </p:txBody>
      </p:sp>
      <p:sp>
        <p:nvSpPr>
          <p:cNvPr id="282" name="Google Shape;282;p40"/>
          <p:cNvSpPr txBox="1"/>
          <p:nvPr/>
        </p:nvSpPr>
        <p:spPr>
          <a:xfrm>
            <a:off x="789575" y="1137825"/>
            <a:ext cx="2624100" cy="13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Search and Download Image</a:t>
            </a:r>
            <a:endParaRPr b="1" sz="1800">
              <a:solidFill>
                <a:schemeClr val="dk1"/>
              </a:solidFill>
            </a:endParaRPr>
          </a:p>
          <a:p>
            <a:pPr indent="0" lvl="0" marL="0" rtl="0" algn="l">
              <a:spcBef>
                <a:spcPts val="0"/>
              </a:spcBef>
              <a:spcAft>
                <a:spcPts val="0"/>
              </a:spcAft>
              <a:buClr>
                <a:schemeClr val="dk1"/>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https://earthexplorer.usgs.gov/</a:t>
            </a:r>
            <a:endParaRPr>
              <a:solidFill>
                <a:schemeClr val="dk1"/>
              </a:solidFill>
            </a:endParaRPr>
          </a:p>
          <a:p>
            <a:pPr indent="0" lvl="0" marL="0" rtl="0" algn="l">
              <a:spcBef>
                <a:spcPts val="0"/>
              </a:spcBef>
              <a:spcAft>
                <a:spcPts val="0"/>
              </a:spcAft>
              <a:buNone/>
            </a:pPr>
            <a:r>
              <a:t/>
            </a:r>
            <a:endParaRPr b="1" sz="1800"/>
          </a:p>
        </p:txBody>
      </p:sp>
      <p:sp>
        <p:nvSpPr>
          <p:cNvPr id="283" name="Google Shape;283;p40"/>
          <p:cNvSpPr txBox="1"/>
          <p:nvPr/>
        </p:nvSpPr>
        <p:spPr>
          <a:xfrm>
            <a:off x="4272975" y="1091325"/>
            <a:ext cx="2757600" cy="14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Visualization and Pre-processing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lang="en" sz="1800">
                <a:solidFill>
                  <a:schemeClr val="dk1"/>
                </a:solidFill>
              </a:rPr>
              <a:t>Mask cloud, atmospheric correction, align</a:t>
            </a:r>
            <a:endParaRPr sz="1800">
              <a:solidFill>
                <a:schemeClr val="dk1"/>
              </a:solidFill>
            </a:endParaRPr>
          </a:p>
        </p:txBody>
      </p:sp>
      <p:sp>
        <p:nvSpPr>
          <p:cNvPr id="284" name="Google Shape;284;p40"/>
          <p:cNvSpPr txBox="1"/>
          <p:nvPr/>
        </p:nvSpPr>
        <p:spPr>
          <a:xfrm>
            <a:off x="4272975" y="3270475"/>
            <a:ext cx="2757600" cy="14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Image Enhancement</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lang="en" sz="1800">
                <a:solidFill>
                  <a:schemeClr val="dk1"/>
                </a:solidFill>
              </a:rPr>
              <a:t>Compute Indices, transformation</a:t>
            </a:r>
            <a:endParaRPr sz="1800">
              <a:solidFill>
                <a:schemeClr val="dk1"/>
              </a:solidFill>
            </a:endParaRPr>
          </a:p>
        </p:txBody>
      </p:sp>
      <p:sp>
        <p:nvSpPr>
          <p:cNvPr id="285" name="Google Shape;285;p40"/>
          <p:cNvSpPr txBox="1"/>
          <p:nvPr/>
        </p:nvSpPr>
        <p:spPr>
          <a:xfrm>
            <a:off x="722825" y="3270475"/>
            <a:ext cx="2314800" cy="14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Spatial prediction</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lang="en" sz="1800">
                <a:solidFill>
                  <a:schemeClr val="dk1"/>
                </a:solidFill>
              </a:rPr>
              <a:t>Classification &amp; Regression</a:t>
            </a:r>
            <a:endParaRPr sz="1800">
              <a:solidFill>
                <a:schemeClr val="dk1"/>
              </a:solidFill>
            </a:endParaRPr>
          </a:p>
        </p:txBody>
      </p:sp>
      <p:cxnSp>
        <p:nvCxnSpPr>
          <p:cNvPr id="286" name="Google Shape;286;p40"/>
          <p:cNvCxnSpPr>
            <a:endCxn id="283" idx="1"/>
          </p:cNvCxnSpPr>
          <p:nvPr/>
        </p:nvCxnSpPr>
        <p:spPr>
          <a:xfrm>
            <a:off x="3413775" y="1805475"/>
            <a:ext cx="859200" cy="0"/>
          </a:xfrm>
          <a:prstGeom prst="straightConnector1">
            <a:avLst/>
          </a:prstGeom>
          <a:noFill/>
          <a:ln cap="flat" cmpd="sng" w="38100">
            <a:solidFill>
              <a:srgbClr val="000000"/>
            </a:solidFill>
            <a:prstDash val="solid"/>
            <a:round/>
            <a:headEnd len="med" w="med" type="none"/>
            <a:tailEnd len="med" w="med" type="triangle"/>
          </a:ln>
        </p:spPr>
      </p:cxnSp>
      <p:cxnSp>
        <p:nvCxnSpPr>
          <p:cNvPr id="287" name="Google Shape;287;p40"/>
          <p:cNvCxnSpPr>
            <a:stCxn id="283" idx="2"/>
            <a:endCxn id="284" idx="0"/>
          </p:cNvCxnSpPr>
          <p:nvPr/>
        </p:nvCxnSpPr>
        <p:spPr>
          <a:xfrm>
            <a:off x="5651775" y="2519625"/>
            <a:ext cx="0" cy="750900"/>
          </a:xfrm>
          <a:prstGeom prst="straightConnector1">
            <a:avLst/>
          </a:prstGeom>
          <a:noFill/>
          <a:ln cap="flat" cmpd="sng" w="38100">
            <a:solidFill>
              <a:srgbClr val="000000"/>
            </a:solidFill>
            <a:prstDash val="solid"/>
            <a:round/>
            <a:headEnd len="med" w="med" type="none"/>
            <a:tailEnd len="med" w="med" type="triangle"/>
          </a:ln>
        </p:spPr>
      </p:cxnSp>
      <p:cxnSp>
        <p:nvCxnSpPr>
          <p:cNvPr id="288" name="Google Shape;288;p40"/>
          <p:cNvCxnSpPr>
            <a:stCxn id="284" idx="1"/>
            <a:endCxn id="285" idx="3"/>
          </p:cNvCxnSpPr>
          <p:nvPr/>
        </p:nvCxnSpPr>
        <p:spPr>
          <a:xfrm rot="10800000">
            <a:off x="3037575" y="3984625"/>
            <a:ext cx="1235400" cy="0"/>
          </a:xfrm>
          <a:prstGeom prst="straightConnector1">
            <a:avLst/>
          </a:prstGeom>
          <a:noFill/>
          <a:ln cap="flat" cmpd="sng" w="38100">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Limitations</a:t>
            </a:r>
            <a:endParaRPr b="1"/>
          </a:p>
        </p:txBody>
      </p:sp>
      <p:sp>
        <p:nvSpPr>
          <p:cNvPr id="294" name="Google Shape;294;p41"/>
          <p:cNvSpPr txBox="1"/>
          <p:nvPr/>
        </p:nvSpPr>
        <p:spPr>
          <a:xfrm>
            <a:off x="177750" y="708275"/>
            <a:ext cx="8698500" cy="4107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chemeClr val="dk1"/>
              </a:buClr>
              <a:buSzPts val="1800"/>
              <a:buChar char="●"/>
            </a:pPr>
            <a:r>
              <a:rPr lang="en" sz="1800">
                <a:solidFill>
                  <a:schemeClr val="dk1"/>
                </a:solidFill>
              </a:rPr>
              <a:t>Not a panacea that provides all the information needed to conduct physical, biological, or social science research. It provides some spatial, spectral, and temporal information of value in a manner that we hope is efficient and economical.</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R</a:t>
            </a:r>
            <a:r>
              <a:rPr lang="en" sz="1800">
                <a:solidFill>
                  <a:schemeClr val="dk1"/>
                </a:solidFill>
              </a:rPr>
              <a:t>emote sensing s</a:t>
            </a:r>
            <a:r>
              <a:rPr lang="en" sz="1800">
                <a:solidFill>
                  <a:schemeClr val="dk1"/>
                </a:solidFill>
              </a:rPr>
              <a:t>ystem design, calibration, data collection and processing are subjected to human method-produced error. </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Sometime intrusive: active remote sensor systems (e.g., LIDAR, RADAR, SONAR) may affect the system being observed</a:t>
            </a:r>
            <a:endParaRPr sz="1800">
              <a:solidFill>
                <a:schemeClr val="dk1"/>
              </a:solidFill>
            </a:endParaRPr>
          </a:p>
          <a:p>
            <a:pPr indent="-342900" lvl="0" marL="457200" rtl="0" algn="l">
              <a:lnSpc>
                <a:spcPct val="115000"/>
              </a:lnSpc>
              <a:spcBef>
                <a:spcPts val="1000"/>
              </a:spcBef>
              <a:spcAft>
                <a:spcPts val="800"/>
              </a:spcAft>
              <a:buClr>
                <a:schemeClr val="dk1"/>
              </a:buClr>
              <a:buSzPts val="1800"/>
              <a:buChar char="●"/>
            </a:pPr>
            <a:r>
              <a:rPr lang="en" sz="1800">
                <a:solidFill>
                  <a:schemeClr val="dk1"/>
                </a:solidFill>
              </a:rPr>
              <a:t>Remote sensor data may be expensive to collect and analyze</a:t>
            </a:r>
            <a:endParaRPr b="1"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Remote + Sensing</a:t>
            </a:r>
            <a:endParaRPr b="1"/>
          </a:p>
        </p:txBody>
      </p:sp>
      <p:sp>
        <p:nvSpPr>
          <p:cNvPr id="67" name="Google Shape;67;p15"/>
          <p:cNvSpPr txBox="1"/>
          <p:nvPr/>
        </p:nvSpPr>
        <p:spPr>
          <a:xfrm>
            <a:off x="0" y="708275"/>
            <a:ext cx="6870000" cy="4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1800">
                <a:solidFill>
                  <a:schemeClr val="dk1"/>
                </a:solidFill>
              </a:rPr>
              <a:t>How far is remote?</a:t>
            </a:r>
            <a:endParaRPr b="1" sz="1800"/>
          </a:p>
        </p:txBody>
      </p:sp>
      <p:pic>
        <p:nvPicPr>
          <p:cNvPr id="68" name="Google Shape;68;p15"/>
          <p:cNvPicPr preferRelativeResize="0"/>
          <p:nvPr/>
        </p:nvPicPr>
        <p:blipFill>
          <a:blip r:embed="rId3">
            <a:alphaModFix/>
          </a:blip>
          <a:stretch>
            <a:fillRect/>
          </a:stretch>
        </p:blipFill>
        <p:spPr>
          <a:xfrm>
            <a:off x="2753700" y="1199675"/>
            <a:ext cx="3636600" cy="3624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do these sensors sense?</a:t>
            </a:r>
            <a:endParaRPr b="1"/>
          </a:p>
        </p:txBody>
      </p:sp>
      <p:sp>
        <p:nvSpPr>
          <p:cNvPr id="74" name="Google Shape;74;p16"/>
          <p:cNvSpPr txBox="1"/>
          <p:nvPr/>
        </p:nvSpPr>
        <p:spPr>
          <a:xfrm>
            <a:off x="134550" y="1079425"/>
            <a:ext cx="3444000" cy="373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Atmospheric conditions</a:t>
            </a:r>
            <a:endParaRPr b="1" sz="1800"/>
          </a:p>
          <a:p>
            <a:pPr indent="-342900" lvl="1" marL="914400" rtl="0" algn="l">
              <a:lnSpc>
                <a:spcPct val="115000"/>
              </a:lnSpc>
              <a:spcBef>
                <a:spcPts val="0"/>
              </a:spcBef>
              <a:spcAft>
                <a:spcPts val="0"/>
              </a:spcAft>
              <a:buSzPts val="1800"/>
              <a:buChar char="○"/>
            </a:pPr>
            <a:r>
              <a:rPr b="1" lang="en" sz="1800"/>
              <a:t>Weather</a:t>
            </a:r>
            <a:endParaRPr b="1" sz="1800"/>
          </a:p>
          <a:p>
            <a:pPr indent="-342900" lvl="1" marL="914400" rtl="0" algn="l">
              <a:lnSpc>
                <a:spcPct val="115000"/>
              </a:lnSpc>
              <a:spcBef>
                <a:spcPts val="0"/>
              </a:spcBef>
              <a:spcAft>
                <a:spcPts val="0"/>
              </a:spcAft>
              <a:buSzPts val="1800"/>
              <a:buChar char="○"/>
            </a:pPr>
            <a:r>
              <a:rPr b="1" lang="en" sz="1800"/>
              <a:t>Composition</a:t>
            </a:r>
            <a:endParaRPr b="1" sz="1800"/>
          </a:p>
          <a:p>
            <a:pPr indent="0" lvl="0" marL="914400" rtl="0" algn="l">
              <a:lnSpc>
                <a:spcPct val="115000"/>
              </a:lnSpc>
              <a:spcBef>
                <a:spcPts val="800"/>
              </a:spcBef>
              <a:spcAft>
                <a:spcPts val="0"/>
              </a:spcAft>
              <a:buNone/>
            </a:pPr>
            <a:r>
              <a:t/>
            </a:r>
            <a:endParaRPr b="1" sz="1800"/>
          </a:p>
          <a:p>
            <a:pPr indent="-342900" lvl="0" marL="457200" rtl="0" algn="l">
              <a:lnSpc>
                <a:spcPct val="115000"/>
              </a:lnSpc>
              <a:spcBef>
                <a:spcPts val="800"/>
              </a:spcBef>
              <a:spcAft>
                <a:spcPts val="0"/>
              </a:spcAft>
              <a:buSzPts val="1800"/>
              <a:buChar char="●"/>
            </a:pPr>
            <a:r>
              <a:rPr b="1" lang="en" sz="1800"/>
              <a:t>Earth surface</a:t>
            </a:r>
            <a:endParaRPr b="1" sz="1800"/>
          </a:p>
          <a:p>
            <a:pPr indent="-342900" lvl="1" marL="914400" rtl="0" algn="l">
              <a:lnSpc>
                <a:spcPct val="115000"/>
              </a:lnSpc>
              <a:spcBef>
                <a:spcPts val="0"/>
              </a:spcBef>
              <a:spcAft>
                <a:spcPts val="0"/>
              </a:spcAft>
              <a:buSzPts val="1800"/>
              <a:buChar char="○"/>
            </a:pPr>
            <a:r>
              <a:rPr b="1" lang="en" sz="1800"/>
              <a:t>Forest</a:t>
            </a:r>
            <a:endParaRPr b="1" sz="1800"/>
          </a:p>
          <a:p>
            <a:pPr indent="-342900" lvl="1" marL="914400" rtl="0" algn="l">
              <a:lnSpc>
                <a:spcPct val="115000"/>
              </a:lnSpc>
              <a:spcBef>
                <a:spcPts val="0"/>
              </a:spcBef>
              <a:spcAft>
                <a:spcPts val="0"/>
              </a:spcAft>
              <a:buSzPts val="1800"/>
              <a:buChar char="○"/>
            </a:pPr>
            <a:r>
              <a:rPr b="1" lang="en" sz="1800"/>
              <a:t>Agriculture</a:t>
            </a:r>
            <a:endParaRPr b="1" sz="1800"/>
          </a:p>
          <a:p>
            <a:pPr indent="-342900" lvl="1" marL="914400" rtl="0" algn="l">
              <a:lnSpc>
                <a:spcPct val="115000"/>
              </a:lnSpc>
              <a:spcBef>
                <a:spcPts val="0"/>
              </a:spcBef>
              <a:spcAft>
                <a:spcPts val="0"/>
              </a:spcAft>
              <a:buSzPts val="1800"/>
              <a:buChar char="○"/>
            </a:pPr>
            <a:r>
              <a:rPr b="1" lang="en" sz="1800"/>
              <a:t>Settlement</a:t>
            </a:r>
            <a:endParaRPr b="1" sz="1800"/>
          </a:p>
          <a:p>
            <a:pPr indent="-342900" lvl="1" marL="914400" rtl="0" algn="l">
              <a:lnSpc>
                <a:spcPct val="115000"/>
              </a:lnSpc>
              <a:spcBef>
                <a:spcPts val="0"/>
              </a:spcBef>
              <a:spcAft>
                <a:spcPts val="0"/>
              </a:spcAft>
              <a:buSzPts val="1800"/>
              <a:buChar char="○"/>
            </a:pPr>
            <a:r>
              <a:rPr b="1" lang="en" sz="1800"/>
              <a:t>Glacier</a:t>
            </a:r>
            <a:endParaRPr b="1" sz="1800"/>
          </a:p>
        </p:txBody>
      </p:sp>
      <p:pic>
        <p:nvPicPr>
          <p:cNvPr id="75" name="Google Shape;75;p16"/>
          <p:cNvPicPr preferRelativeResize="0"/>
          <p:nvPr/>
        </p:nvPicPr>
        <p:blipFill>
          <a:blip r:embed="rId3">
            <a:alphaModFix/>
          </a:blip>
          <a:stretch>
            <a:fillRect/>
          </a:stretch>
        </p:blipFill>
        <p:spPr>
          <a:xfrm>
            <a:off x="3749000" y="1079425"/>
            <a:ext cx="4870899" cy="3383650"/>
          </a:xfrm>
          <a:prstGeom prst="rect">
            <a:avLst/>
          </a:prstGeom>
          <a:noFill/>
          <a:ln>
            <a:noFill/>
          </a:ln>
        </p:spPr>
      </p:pic>
      <p:sp>
        <p:nvSpPr>
          <p:cNvPr id="76" name="Google Shape;76;p16"/>
          <p:cNvSpPr txBox="1"/>
          <p:nvPr/>
        </p:nvSpPr>
        <p:spPr>
          <a:xfrm>
            <a:off x="3767400" y="4543450"/>
            <a:ext cx="46512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https://www.cagle.com/brian-adcock/2014/04/earth-selfie</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Monitoring</a:t>
            </a:r>
            <a:endParaRPr b="1"/>
          </a:p>
        </p:txBody>
      </p:sp>
      <p:sp>
        <p:nvSpPr>
          <p:cNvPr id="82" name="Google Shape;82;p17"/>
          <p:cNvSpPr txBox="1"/>
          <p:nvPr/>
        </p:nvSpPr>
        <p:spPr>
          <a:xfrm>
            <a:off x="0" y="708275"/>
            <a:ext cx="6870000" cy="4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1800">
                <a:solidFill>
                  <a:schemeClr val="dk1"/>
                </a:solidFill>
              </a:rPr>
              <a:t>California Drought &amp; Sierra Snowpack</a:t>
            </a:r>
            <a:endParaRPr b="1" sz="1800"/>
          </a:p>
        </p:txBody>
      </p:sp>
      <p:sp>
        <p:nvSpPr>
          <p:cNvPr id="83" name="Google Shape;83;p17"/>
          <p:cNvSpPr txBox="1"/>
          <p:nvPr/>
        </p:nvSpPr>
        <p:spPr>
          <a:xfrm>
            <a:off x="836688" y="4035350"/>
            <a:ext cx="15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Feb 2011</a:t>
            </a:r>
            <a:endParaRPr b="1" sz="2400"/>
          </a:p>
        </p:txBody>
      </p:sp>
      <p:sp>
        <p:nvSpPr>
          <p:cNvPr id="84" name="Google Shape;84;p17"/>
          <p:cNvSpPr txBox="1"/>
          <p:nvPr/>
        </p:nvSpPr>
        <p:spPr>
          <a:xfrm>
            <a:off x="0" y="4802400"/>
            <a:ext cx="30000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chemeClr val="lt1"/>
                </a:highlight>
              </a:rPr>
              <a:t>Source: USGS.</a:t>
            </a:r>
            <a:endParaRPr>
              <a:solidFill>
                <a:schemeClr val="dk1"/>
              </a:solidFill>
            </a:endParaRPr>
          </a:p>
        </p:txBody>
      </p:sp>
      <p:pic>
        <p:nvPicPr>
          <p:cNvPr id="85" name="Google Shape;85;p17"/>
          <p:cNvPicPr preferRelativeResize="0"/>
          <p:nvPr/>
        </p:nvPicPr>
        <p:blipFill rotWithShape="1">
          <a:blip r:embed="rId3">
            <a:alphaModFix/>
          </a:blip>
          <a:srcRect b="7553" l="8953" r="8755" t="6023"/>
          <a:stretch/>
        </p:blipFill>
        <p:spPr>
          <a:xfrm>
            <a:off x="60989" y="1175136"/>
            <a:ext cx="3102999" cy="2793243"/>
          </a:xfrm>
          <a:prstGeom prst="rect">
            <a:avLst/>
          </a:prstGeom>
          <a:noFill/>
          <a:ln>
            <a:noFill/>
          </a:ln>
        </p:spPr>
      </p:pic>
      <p:pic>
        <p:nvPicPr>
          <p:cNvPr id="86" name="Google Shape;86;p17"/>
          <p:cNvPicPr preferRelativeResize="0"/>
          <p:nvPr/>
        </p:nvPicPr>
        <p:blipFill rotWithShape="1">
          <a:blip r:embed="rId4">
            <a:alphaModFix/>
          </a:blip>
          <a:srcRect b="7553" l="8846" r="8862" t="6023"/>
          <a:stretch/>
        </p:blipFill>
        <p:spPr>
          <a:xfrm>
            <a:off x="3186222" y="1175113"/>
            <a:ext cx="3102988" cy="2793270"/>
          </a:xfrm>
          <a:prstGeom prst="rect">
            <a:avLst/>
          </a:prstGeom>
          <a:noFill/>
          <a:ln>
            <a:noFill/>
          </a:ln>
        </p:spPr>
      </p:pic>
      <p:pic>
        <p:nvPicPr>
          <p:cNvPr id="87" name="Google Shape;87;p17"/>
          <p:cNvPicPr preferRelativeResize="0"/>
          <p:nvPr/>
        </p:nvPicPr>
        <p:blipFill rotWithShape="1">
          <a:blip r:embed="rId5">
            <a:alphaModFix/>
          </a:blip>
          <a:srcRect b="1758" l="9795" r="9318" t="2161"/>
          <a:stretch/>
        </p:blipFill>
        <p:spPr>
          <a:xfrm>
            <a:off x="6311450" y="1175125"/>
            <a:ext cx="2743524" cy="2793249"/>
          </a:xfrm>
          <a:prstGeom prst="rect">
            <a:avLst/>
          </a:prstGeom>
          <a:noFill/>
          <a:ln>
            <a:noFill/>
          </a:ln>
        </p:spPr>
      </p:pic>
      <p:sp>
        <p:nvSpPr>
          <p:cNvPr id="88" name="Google Shape;88;p17"/>
          <p:cNvSpPr txBox="1"/>
          <p:nvPr/>
        </p:nvSpPr>
        <p:spPr>
          <a:xfrm>
            <a:off x="3961913" y="3993925"/>
            <a:ext cx="15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Feb 2013</a:t>
            </a:r>
            <a:endParaRPr b="1" sz="2400"/>
          </a:p>
        </p:txBody>
      </p:sp>
      <p:sp>
        <p:nvSpPr>
          <p:cNvPr id="89" name="Google Shape;89;p17"/>
          <p:cNvSpPr txBox="1"/>
          <p:nvPr/>
        </p:nvSpPr>
        <p:spPr>
          <a:xfrm>
            <a:off x="7087150" y="4035350"/>
            <a:ext cx="155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Feb 2014</a:t>
            </a:r>
            <a:endParaRPr b="1" sz="2400"/>
          </a:p>
        </p:txBody>
      </p:sp>
      <p:sp>
        <p:nvSpPr>
          <p:cNvPr id="90" name="Google Shape;90;p17"/>
          <p:cNvSpPr txBox="1"/>
          <p:nvPr/>
        </p:nvSpPr>
        <p:spPr>
          <a:xfrm>
            <a:off x="2815025" y="4520050"/>
            <a:ext cx="6290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&gt; landsat &lt;- stack(‘LC08_042034_20140216.tif’)</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&gt; plotRGB(landsat, r = 4, g = 3, b = 2, stretch = "lin")</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Monitoring</a:t>
            </a:r>
            <a:endParaRPr b="1"/>
          </a:p>
          <a:p>
            <a:pPr indent="0" lvl="0" marL="0" rtl="0" algn="l">
              <a:spcBef>
                <a:spcPts val="0"/>
              </a:spcBef>
              <a:spcAft>
                <a:spcPts val="0"/>
              </a:spcAft>
              <a:buNone/>
            </a:pPr>
            <a:r>
              <a:t/>
            </a:r>
            <a:endParaRPr b="1"/>
          </a:p>
        </p:txBody>
      </p:sp>
      <p:sp>
        <p:nvSpPr>
          <p:cNvPr id="96" name="Google Shape;96;p18"/>
          <p:cNvSpPr txBox="1"/>
          <p:nvPr/>
        </p:nvSpPr>
        <p:spPr>
          <a:xfrm>
            <a:off x="43900" y="700300"/>
            <a:ext cx="6870000" cy="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1800">
                <a:solidFill>
                  <a:schemeClr val="dk1"/>
                </a:solidFill>
              </a:rPr>
              <a:t>Wildfire (Yellowstone)</a:t>
            </a:r>
            <a:endParaRPr b="1" sz="1800"/>
          </a:p>
        </p:txBody>
      </p:sp>
      <p:pic>
        <p:nvPicPr>
          <p:cNvPr id="97" name="Google Shape;97;p18"/>
          <p:cNvPicPr preferRelativeResize="0"/>
          <p:nvPr/>
        </p:nvPicPr>
        <p:blipFill>
          <a:blip r:embed="rId3">
            <a:alphaModFix/>
          </a:blip>
          <a:stretch>
            <a:fillRect/>
          </a:stretch>
        </p:blipFill>
        <p:spPr>
          <a:xfrm>
            <a:off x="264500" y="1540025"/>
            <a:ext cx="2779751" cy="2327778"/>
          </a:xfrm>
          <a:prstGeom prst="rect">
            <a:avLst/>
          </a:prstGeom>
          <a:noFill/>
          <a:ln>
            <a:noFill/>
          </a:ln>
        </p:spPr>
      </p:pic>
      <p:pic>
        <p:nvPicPr>
          <p:cNvPr id="98" name="Google Shape;98;p18"/>
          <p:cNvPicPr preferRelativeResize="0"/>
          <p:nvPr/>
        </p:nvPicPr>
        <p:blipFill>
          <a:blip r:embed="rId4">
            <a:alphaModFix/>
          </a:blip>
          <a:stretch>
            <a:fillRect/>
          </a:stretch>
        </p:blipFill>
        <p:spPr>
          <a:xfrm>
            <a:off x="3236600" y="1540025"/>
            <a:ext cx="2779751" cy="2327778"/>
          </a:xfrm>
          <a:prstGeom prst="rect">
            <a:avLst/>
          </a:prstGeom>
          <a:noFill/>
          <a:ln>
            <a:noFill/>
          </a:ln>
        </p:spPr>
      </p:pic>
      <p:pic>
        <p:nvPicPr>
          <p:cNvPr id="99" name="Google Shape;99;p18"/>
          <p:cNvPicPr preferRelativeResize="0"/>
          <p:nvPr/>
        </p:nvPicPr>
        <p:blipFill>
          <a:blip r:embed="rId5">
            <a:alphaModFix/>
          </a:blip>
          <a:stretch>
            <a:fillRect/>
          </a:stretch>
        </p:blipFill>
        <p:spPr>
          <a:xfrm>
            <a:off x="6208700" y="1560250"/>
            <a:ext cx="2779751" cy="2327775"/>
          </a:xfrm>
          <a:prstGeom prst="rect">
            <a:avLst/>
          </a:prstGeom>
          <a:noFill/>
          <a:ln>
            <a:noFill/>
          </a:ln>
        </p:spPr>
      </p:pic>
      <p:sp>
        <p:nvSpPr>
          <p:cNvPr id="100" name="Google Shape;100;p18"/>
          <p:cNvSpPr txBox="1"/>
          <p:nvPr/>
        </p:nvSpPr>
        <p:spPr>
          <a:xfrm>
            <a:off x="1172575" y="3888025"/>
            <a:ext cx="96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1987</a:t>
            </a:r>
            <a:endParaRPr b="1" sz="2400"/>
          </a:p>
        </p:txBody>
      </p:sp>
      <p:sp>
        <p:nvSpPr>
          <p:cNvPr id="101" name="Google Shape;101;p18"/>
          <p:cNvSpPr txBox="1"/>
          <p:nvPr/>
        </p:nvSpPr>
        <p:spPr>
          <a:xfrm>
            <a:off x="4090200" y="3888025"/>
            <a:ext cx="96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1988</a:t>
            </a:r>
            <a:endParaRPr b="1" sz="2400"/>
          </a:p>
        </p:txBody>
      </p:sp>
      <p:sp>
        <p:nvSpPr>
          <p:cNvPr id="102" name="Google Shape;102;p18"/>
          <p:cNvSpPr txBox="1"/>
          <p:nvPr/>
        </p:nvSpPr>
        <p:spPr>
          <a:xfrm>
            <a:off x="7116775" y="3888025"/>
            <a:ext cx="96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2016</a:t>
            </a:r>
            <a:endParaRPr b="1" sz="2400"/>
          </a:p>
        </p:txBody>
      </p:sp>
      <p:sp>
        <p:nvSpPr>
          <p:cNvPr id="103" name="Google Shape;103;p18"/>
          <p:cNvSpPr txBox="1"/>
          <p:nvPr/>
        </p:nvSpPr>
        <p:spPr>
          <a:xfrm>
            <a:off x="0" y="4802400"/>
            <a:ext cx="30000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chemeClr val="lt1"/>
                </a:highlight>
              </a:rPr>
              <a:t>Source: USGS.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Filling Information Black Holes</a:t>
            </a:r>
            <a:endParaRPr b="1"/>
          </a:p>
        </p:txBody>
      </p:sp>
      <p:sp>
        <p:nvSpPr>
          <p:cNvPr id="109" name="Google Shape;109;p19"/>
          <p:cNvSpPr txBox="1"/>
          <p:nvPr/>
        </p:nvSpPr>
        <p:spPr>
          <a:xfrm>
            <a:off x="43900" y="700300"/>
            <a:ext cx="6870000" cy="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b="1" lang="en" sz="1800">
                <a:solidFill>
                  <a:schemeClr val="dk1"/>
                </a:solidFill>
              </a:rPr>
              <a:t>Hurricane relief efforts</a:t>
            </a:r>
            <a:endParaRPr b="1" sz="1800"/>
          </a:p>
        </p:txBody>
      </p:sp>
      <p:pic>
        <p:nvPicPr>
          <p:cNvPr id="110" name="Google Shape;110;p19"/>
          <p:cNvPicPr preferRelativeResize="0"/>
          <p:nvPr/>
        </p:nvPicPr>
        <p:blipFill>
          <a:blip r:embed="rId3">
            <a:alphaModFix/>
          </a:blip>
          <a:stretch>
            <a:fillRect/>
          </a:stretch>
        </p:blipFill>
        <p:spPr>
          <a:xfrm>
            <a:off x="293738" y="1275275"/>
            <a:ext cx="8556534" cy="3208700"/>
          </a:xfrm>
          <a:prstGeom prst="rect">
            <a:avLst/>
          </a:prstGeom>
          <a:noFill/>
          <a:ln>
            <a:noFill/>
          </a:ln>
        </p:spPr>
      </p:pic>
      <p:sp>
        <p:nvSpPr>
          <p:cNvPr id="111" name="Google Shape;111;p19"/>
          <p:cNvSpPr txBox="1"/>
          <p:nvPr/>
        </p:nvSpPr>
        <p:spPr>
          <a:xfrm>
            <a:off x="293712" y="4532275"/>
            <a:ext cx="85566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Roseau, Dominica captured by WorldView-2. Left Image: May 1, 2017, Right image September 22, 2017</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Source: DigitalGlobe.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Filling Information Black Holes</a:t>
            </a:r>
            <a:endParaRPr b="1"/>
          </a:p>
        </p:txBody>
      </p:sp>
      <p:sp>
        <p:nvSpPr>
          <p:cNvPr id="117" name="Google Shape;117;p20"/>
          <p:cNvSpPr txBox="1"/>
          <p:nvPr/>
        </p:nvSpPr>
        <p:spPr>
          <a:xfrm>
            <a:off x="43900" y="700300"/>
            <a:ext cx="6870000" cy="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Rohingya Villages Burning in Myanmar</a:t>
            </a:r>
            <a:endParaRPr b="1" sz="1800">
              <a:solidFill>
                <a:schemeClr val="dk1"/>
              </a:solidFill>
            </a:endParaRPr>
          </a:p>
          <a:p>
            <a:pPr indent="0" lvl="0" marL="0" rtl="0" algn="l">
              <a:spcBef>
                <a:spcPts val="800"/>
              </a:spcBef>
              <a:spcAft>
                <a:spcPts val="0"/>
              </a:spcAft>
              <a:buNone/>
            </a:pPr>
            <a:r>
              <a:t/>
            </a:r>
            <a:endParaRPr b="1" sz="1800"/>
          </a:p>
        </p:txBody>
      </p:sp>
      <p:pic>
        <p:nvPicPr>
          <p:cNvPr id="118" name="Google Shape;118;p20"/>
          <p:cNvPicPr preferRelativeResize="0"/>
          <p:nvPr/>
        </p:nvPicPr>
        <p:blipFill>
          <a:blip r:embed="rId3">
            <a:alphaModFix/>
          </a:blip>
          <a:stretch>
            <a:fillRect/>
          </a:stretch>
        </p:blipFill>
        <p:spPr>
          <a:xfrm>
            <a:off x="897775" y="1178725"/>
            <a:ext cx="7622816" cy="3208701"/>
          </a:xfrm>
          <a:prstGeom prst="rect">
            <a:avLst/>
          </a:prstGeom>
          <a:noFill/>
          <a:ln>
            <a:noFill/>
          </a:ln>
        </p:spPr>
      </p:pic>
      <p:sp>
        <p:nvSpPr>
          <p:cNvPr id="119" name="Google Shape;119;p20"/>
          <p:cNvSpPr txBox="1"/>
          <p:nvPr/>
        </p:nvSpPr>
        <p:spPr>
          <a:xfrm>
            <a:off x="0" y="4841700"/>
            <a:ext cx="37308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New York Times &amp; DigitalGlobe</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Understanding Global Changes</a:t>
            </a:r>
            <a:endParaRPr b="1"/>
          </a:p>
        </p:txBody>
      </p:sp>
      <p:sp>
        <p:nvSpPr>
          <p:cNvPr id="125" name="Google Shape;125;p21"/>
          <p:cNvSpPr txBox="1"/>
          <p:nvPr/>
        </p:nvSpPr>
        <p:spPr>
          <a:xfrm>
            <a:off x="473475" y="1111400"/>
            <a:ext cx="8358900" cy="28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accent5"/>
                </a:solidFill>
                <a:latin typeface="Calibri"/>
                <a:ea typeface="Calibri"/>
                <a:cs typeface="Calibri"/>
                <a:sym typeface="Calibri"/>
                <a:hlinkClick r:id="rId3"/>
              </a:rPr>
              <a:t>Amazon Deforestation</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lang="en" sz="3000" u="sng">
                <a:solidFill>
                  <a:schemeClr val="accent5"/>
                </a:solidFill>
                <a:latin typeface="Calibri"/>
                <a:ea typeface="Calibri"/>
                <a:cs typeface="Calibri"/>
                <a:sym typeface="Calibri"/>
                <a:hlinkClick r:id="rId4"/>
              </a:rPr>
              <a:t>Aral Sea</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rPr lang="en" sz="3000" u="sng">
                <a:solidFill>
                  <a:schemeClr val="accent5"/>
                </a:solidFill>
                <a:latin typeface="Calibri"/>
                <a:ea typeface="Calibri"/>
                <a:cs typeface="Calibri"/>
                <a:sym typeface="Calibri"/>
                <a:hlinkClick r:id="rId5"/>
              </a:rPr>
              <a:t>Artificial Islands Dubai</a:t>
            </a:r>
            <a:endParaRPr sz="3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